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61" r:id="rId1"/>
  </p:sldMasterIdLst>
  <p:notesMasterIdLst>
    <p:notesMasterId r:id="rId15"/>
  </p:notesMasterIdLst>
  <p:sldIdLst>
    <p:sldId id="297" r:id="rId2"/>
    <p:sldId id="296" r:id="rId3"/>
    <p:sldId id="260" r:id="rId4"/>
    <p:sldId id="300" r:id="rId5"/>
    <p:sldId id="303" r:id="rId6"/>
    <p:sldId id="305" r:id="rId7"/>
    <p:sldId id="301" r:id="rId8"/>
    <p:sldId id="306" r:id="rId9"/>
    <p:sldId id="307" r:id="rId10"/>
    <p:sldId id="308" r:id="rId11"/>
    <p:sldId id="309" r:id="rId12"/>
    <p:sldId id="310" r:id="rId13"/>
    <p:sldId id="299" r:id="rId14"/>
  </p:sldIdLst>
  <p:sldSz cx="12192000" cy="6858000"/>
  <p:notesSz cx="6858000" cy="9144000"/>
  <p:embeddedFontLst>
    <p:embeddedFont>
      <p:font typeface="Aptos" panose="020B0004020202020204" pitchFamily="34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  <p:embeddedFont>
      <p:font typeface="Segoe UI" panose="020B0502040204020203" pitchFamily="34" charset="0"/>
      <p:regular r:id="rId28"/>
      <p:bold r:id="rId29"/>
      <p:italic r:id="rId30"/>
      <p:boldItalic r:id="rId31"/>
    </p:embeddedFont>
    <p:embeddedFont>
      <p:font typeface="Space Grotesk Medium" pitchFamily="2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Mode" id="{FBAC04BA-B92C-FC47-972C-B1B4268589A5}">
          <p14:sldIdLst>
            <p14:sldId id="297"/>
            <p14:sldId id="296"/>
            <p14:sldId id="260"/>
            <p14:sldId id="300"/>
            <p14:sldId id="303"/>
            <p14:sldId id="305"/>
            <p14:sldId id="301"/>
            <p14:sldId id="306"/>
            <p14:sldId id="307"/>
            <p14:sldId id="308"/>
            <p14:sldId id="309"/>
            <p14:sldId id="310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D8F"/>
    <a:srgbClr val="ED35D1"/>
    <a:srgbClr val="FAE0F5"/>
    <a:srgbClr val="502BD3"/>
    <a:srgbClr val="8661C5"/>
    <a:srgbClr val="A073F8"/>
    <a:srgbClr val="D431BC"/>
    <a:srgbClr val="9169E2"/>
    <a:srgbClr val="8F2FFF"/>
    <a:srgbClr val="E50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41A4CB-CFE2-4E28-B161-319BDF500A67}" v="6" dt="2023-12-09T00:02:01.5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31" autoAdjust="0"/>
    <p:restoredTop sz="97411" autoAdjust="0"/>
  </p:normalViewPr>
  <p:slideViewPr>
    <p:cSldViewPr snapToGrid="0">
      <p:cViewPr varScale="1">
        <p:scale>
          <a:sx n="124" d="100"/>
          <a:sy n="124" d="100"/>
        </p:scale>
        <p:origin x="4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jpe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99" r:id="rId2"/>
    <p:sldLayoutId id="2147483679" r:id="rId3"/>
    <p:sldLayoutId id="2147483680" r:id="rId4"/>
    <p:sldLayoutId id="214748367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CodeOptimizations/VSCode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CodeOptimizationsTroubleshooting" TargetMode="External"/><Relationship Id="rId2" Type="http://schemas.openxmlformats.org/officeDocument/2006/relationships/hyperlink" Target="https://aka.ms/CodeOptimizations/GitHubCopilot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ka.ms/CodeOptimizations/VSCod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zure/azure-monitor/profiler/profiler-containers" TargetMode="External"/><Relationship Id="rId3" Type="http://schemas.openxmlformats.org/officeDocument/2006/relationships/hyperlink" Target="https://aka.ms/CodeOptimizationsTroubleshooting" TargetMode="External"/><Relationship Id="rId7" Type="http://schemas.openxmlformats.org/officeDocument/2006/relationships/hyperlink" Target="https://learn.microsoft.com/en-us/azure/azure-monitor/profiler/profiler-cloudservice" TargetMode="External"/><Relationship Id="rId2" Type="http://schemas.openxmlformats.org/officeDocument/2006/relationships/hyperlink" Target="https://learn.microsoft.com/azure/azure-monitor/profiler/profiler-overview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earn.microsoft.com/en-us/azure/azure-monitor/profiler/profiler-aspnetcore-linux" TargetMode="External"/><Relationship Id="rId5" Type="http://schemas.openxmlformats.org/officeDocument/2006/relationships/hyperlink" Target="https://learn.microsoft.com/en-us/azure/azure-monitor/profiler/profiler-vm" TargetMode="External"/><Relationship Id="rId10" Type="http://schemas.openxmlformats.org/officeDocument/2006/relationships/hyperlink" Target="https://learn.microsoft.com/en-us/azure/azure-monitor/profiler/profiler-servicefabric" TargetMode="External"/><Relationship Id="rId4" Type="http://schemas.openxmlformats.org/officeDocument/2006/relationships/hyperlink" Target="https://learn.microsoft.com/en-us/azure/azure-monitor/profiler/profiler" TargetMode="External"/><Relationship Id="rId9" Type="http://schemas.openxmlformats.org/officeDocument/2006/relationships/hyperlink" Target="https://learn.microsoft.com/en-us/azure/azure-monitor/profiler/profiler-azure-functions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>
            <a:normAutofit fontScale="90000"/>
          </a:bodyPr>
          <a:lstStyle/>
          <a:p>
            <a:r>
              <a:rPr lang="en-US" dirty="0"/>
              <a:t>Code Optimizations Extension (Preview) for VS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4B227-E041-7F07-DA5A-81301EA2A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Limited Preview announced on November 15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Can </a:t>
            </a:r>
            <a:r>
              <a:rPr lang="en-US" b="1" dirty="0"/>
              <a:t>accelerate time to remediation </a:t>
            </a:r>
            <a:r>
              <a:rPr lang="en-US" dirty="0"/>
              <a:t>by suggesting a performance code fix identified by App Insights Code Optimizations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Seamlessly integrates with </a:t>
            </a:r>
            <a:r>
              <a:rPr lang="en-US" b="1" dirty="0"/>
              <a:t>VS Code </a:t>
            </a:r>
            <a:r>
              <a:rPr lang="en-US" dirty="0"/>
              <a:t>(requires GitHub Copilot)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b="1" dirty="0"/>
              <a:t>Connected workflow </a:t>
            </a:r>
            <a:r>
              <a:rPr lang="en-US" dirty="0"/>
              <a:t>via GitHub: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increases transparency in Ops/DevOps and Dev communication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formalizes review process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Sign-up or learn more </a:t>
            </a:r>
            <a:r>
              <a:rPr lang="en-US" dirty="0">
                <a:hlinkClick r:id="rId2"/>
              </a:rPr>
              <a:t>aka.ms/CodeOptimizations/VSCode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345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5279-2990-3421-1E16-3202EAD86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/>
          <a:lstStyle/>
          <a:p>
            <a:r>
              <a:rPr lang="en-US" dirty="0"/>
              <a:t>3rd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964E6-E7D3-8296-BCB1-3E50CA18C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" y="4589463"/>
            <a:ext cx="8975271" cy="1500187"/>
          </a:xfrm>
        </p:spPr>
        <p:txBody>
          <a:bodyPr/>
          <a:lstStyle/>
          <a:p>
            <a:r>
              <a:rPr lang="en-US" dirty="0"/>
              <a:t>Code Optimizations Extension for VS Code </a:t>
            </a:r>
          </a:p>
        </p:txBody>
      </p:sp>
      <p:pic>
        <p:nvPicPr>
          <p:cNvPr id="4" name="Picture 2" descr="Diagram of the DevOps cycle stages: plan, develop, deliver, and operate. Underlying aspects like collaboration and workflow are also pictured.">
            <a:extLst>
              <a:ext uri="{FF2B5EF4-FFF2-40B4-BE49-F238E27FC236}">
                <a16:creationId xmlns:a16="http://schemas.microsoft.com/office/drawing/2014/main" id="{B68E1549-EC1F-0BA2-8F63-C53C5D3706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40587" y="654115"/>
            <a:ext cx="4314227" cy="2592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3091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>
            <a:normAutofit/>
          </a:bodyPr>
          <a:lstStyle/>
          <a:p>
            <a:r>
              <a:rPr lang="en-US" dirty="0"/>
              <a:t>Summary and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4B227-E041-7F07-DA5A-81301EA2A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What is Code Optimizations and how to enable it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Code Optimizations Extension (Preview) for VS Code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Sessions</a:t>
            </a:r>
            <a:r>
              <a:rPr lang="en-US"/>
              <a:t>: 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/>
              <a:t>Ignite</a:t>
            </a:r>
            <a:r>
              <a:rPr lang="en-US" dirty="0"/>
              <a:t>: BRK233, Amanda Silver, CVP, Developer Division</a:t>
            </a:r>
            <a:r>
              <a:rPr lang="en-US"/>
              <a:t>, Microsoft</a:t>
            </a:r>
            <a:endParaRPr lang="en-US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Resources: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Documentation </a:t>
            </a:r>
            <a:r>
              <a:rPr lang="en-US" dirty="0">
                <a:hlinkClick r:id="rId2"/>
              </a:rPr>
              <a:t>aka.ms/</a:t>
            </a:r>
            <a:r>
              <a:rPr lang="en-US" dirty="0" err="1">
                <a:hlinkClick r:id="rId2"/>
              </a:rPr>
              <a:t>CodeOptimizations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Troubleshooting </a:t>
            </a:r>
            <a:r>
              <a:rPr lang="en-US" dirty="0">
                <a:hlinkClick r:id="rId3"/>
              </a:rPr>
              <a:t>aka.ms/</a:t>
            </a:r>
            <a:r>
              <a:rPr lang="en-US" dirty="0" err="1">
                <a:hlinkClick r:id="rId3"/>
              </a:rPr>
              <a:t>CodeOptimizationsTroubleshooting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VS Code extension </a:t>
            </a:r>
            <a:r>
              <a:rPr lang="en-US" dirty="0">
                <a:hlinkClick r:id="rId4"/>
              </a:rPr>
              <a:t>aka.ms/CodeOptimizations/VSCode</a:t>
            </a:r>
            <a:endParaRPr lang="en-US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Next: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Enable or view your Code Optimizations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Let us know your feedback (via in-product feedback)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035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Download .NET 8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0777" y="3258296"/>
            <a:ext cx="9110444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https://aka.ms/get-dotnet-8</a:t>
            </a:r>
            <a:r>
              <a:rPr lang="en-US" sz="5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218" y="448356"/>
            <a:ext cx="10972800" cy="2852737"/>
          </a:xfrm>
        </p:spPr>
        <p:txBody>
          <a:bodyPr/>
          <a:lstStyle/>
          <a:p>
            <a:r>
              <a:rPr lang="en-US" sz="4800" dirty="0"/>
              <a:t>Learn how to improve .NET application performance, leveraging Azure Code Optimizations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3910693"/>
            <a:ext cx="10972800" cy="2612571"/>
          </a:xfrm>
        </p:spPr>
        <p:txBody>
          <a:bodyPr>
            <a:normAutofit/>
          </a:bodyPr>
          <a:lstStyle/>
          <a:p>
            <a:r>
              <a:rPr lang="en-US" dirty="0"/>
              <a:t>Jan Kalis</a:t>
            </a:r>
          </a:p>
          <a:p>
            <a:r>
              <a:rPr lang="en-US" dirty="0"/>
              <a:t>Ryan Kahng</a:t>
            </a:r>
          </a:p>
          <a:p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/>
              <a:t>Product Managers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Code Optimizations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Microsoft Azure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24694"/>
            <a:ext cx="10972800" cy="4623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is Code Optimizations (Preview)</a:t>
            </a:r>
          </a:p>
          <a:p>
            <a:pPr lvl="1"/>
            <a:r>
              <a:rPr lang="en-US" dirty="0"/>
              <a:t>Where does it fit to the app development process</a:t>
            </a:r>
          </a:p>
          <a:p>
            <a:pPr lvl="1"/>
            <a:r>
              <a:rPr lang="en-US" dirty="0"/>
              <a:t>How it can help to remediate performance issues</a:t>
            </a:r>
          </a:p>
          <a:p>
            <a:pPr lvl="1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Demo</a:t>
            </a:r>
          </a:p>
          <a:p>
            <a:pPr lvl="1"/>
            <a:endParaRPr lang="en-US" dirty="0"/>
          </a:p>
          <a:p>
            <a:r>
              <a:rPr lang="en-US" dirty="0"/>
              <a:t>Deep dive into Code Optimizations</a:t>
            </a:r>
          </a:p>
          <a:p>
            <a:pPr lvl="1"/>
            <a:r>
              <a:rPr lang="en-US" dirty="0"/>
              <a:t>How to enable it &amp; prerequisites</a:t>
            </a:r>
          </a:p>
          <a:p>
            <a:pPr lvl="1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Demo</a:t>
            </a:r>
          </a:p>
          <a:p>
            <a:pPr lvl="1"/>
            <a:endParaRPr lang="en-US" dirty="0"/>
          </a:p>
          <a:p>
            <a:r>
              <a:rPr lang="en-US" dirty="0"/>
              <a:t>Code Optimizations Extension (Preview) for VS Code</a:t>
            </a:r>
          </a:p>
          <a:p>
            <a:pPr lvl="1"/>
            <a:r>
              <a:rPr lang="en-US" dirty="0"/>
              <a:t>How it can help you fix the performance issue on a code level faster</a:t>
            </a:r>
          </a:p>
          <a:p>
            <a:pPr lvl="1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Demo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>
            <a:normAutofit/>
          </a:bodyPr>
          <a:lstStyle/>
          <a:p>
            <a:r>
              <a:rPr lang="en-US" dirty="0"/>
              <a:t>Where can Code Optimizations help?</a:t>
            </a:r>
          </a:p>
        </p:txBody>
      </p:sp>
      <p:pic>
        <p:nvPicPr>
          <p:cNvPr id="1026" name="Picture 2" descr="Diagram of the DevOps cycle stages: plan, develop, deliver, and operate. Underlying aspects like collaboration and workflow are also pictured.">
            <a:extLst>
              <a:ext uri="{FF2B5EF4-FFF2-40B4-BE49-F238E27FC236}">
                <a16:creationId xmlns:a16="http://schemas.microsoft.com/office/drawing/2014/main" id="{A234BC27-59AD-A198-7B97-14EE33039C7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13794" y="1753772"/>
            <a:ext cx="7462331" cy="442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Circular 2">
            <a:extLst>
              <a:ext uri="{FF2B5EF4-FFF2-40B4-BE49-F238E27FC236}">
                <a16:creationId xmlns:a16="http://schemas.microsoft.com/office/drawing/2014/main" id="{3447C281-9FBD-98F7-9055-E948828E53E8}"/>
              </a:ext>
            </a:extLst>
          </p:cNvPr>
          <p:cNvSpPr/>
          <p:nvPr/>
        </p:nvSpPr>
        <p:spPr>
          <a:xfrm rot="20888871">
            <a:off x="4085283" y="2173187"/>
            <a:ext cx="3637712" cy="3504572"/>
          </a:xfrm>
          <a:prstGeom prst="circularArrow">
            <a:avLst>
              <a:gd name="adj1" fmla="val 12500"/>
              <a:gd name="adj2" fmla="val 353177"/>
              <a:gd name="adj3" fmla="val 20457681"/>
              <a:gd name="adj4" fmla="val 10800000"/>
              <a:gd name="adj5" fmla="val 4971"/>
            </a:avLst>
          </a:prstGeom>
          <a:solidFill>
            <a:srgbClr val="ED35D1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48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>
            <a:normAutofit/>
          </a:bodyPr>
          <a:lstStyle/>
          <a:p>
            <a:r>
              <a:rPr lang="en-US" dirty="0"/>
              <a:t>What is Code Optimizations?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4B227-E041-7F07-DA5A-81301EA2A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b="1" dirty="0"/>
              <a:t>AI-based service </a:t>
            </a:r>
            <a:r>
              <a:rPr lang="en-US" dirty="0"/>
              <a:t>identifies performance issues and offers recommendations for .NET apps on Azure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Codifies learnings from running high-scale cloud applications into an AI-based model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Works in tandem with the </a:t>
            </a:r>
            <a:r>
              <a:rPr lang="en-US" b="1" dirty="0"/>
              <a:t>Application Insights Profiler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Detects </a:t>
            </a:r>
            <a:r>
              <a:rPr lang="en-US" b="1" dirty="0"/>
              <a:t>CPU</a:t>
            </a:r>
            <a:r>
              <a:rPr lang="en-US" dirty="0"/>
              <a:t> and </a:t>
            </a:r>
            <a:r>
              <a:rPr lang="en-US" b="1" dirty="0"/>
              <a:t>memory</a:t>
            </a:r>
            <a:r>
              <a:rPr lang="en-US" dirty="0"/>
              <a:t> usage performance issues at a code level during application runtime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b="1" dirty="0"/>
              <a:t>Compares</a:t>
            </a:r>
            <a:r>
              <a:rPr lang="en-US" dirty="0"/>
              <a:t> the behavior to performance engineering best practices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213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>
            <a:normAutofit fontScale="90000"/>
          </a:bodyPr>
          <a:lstStyle/>
          <a:p>
            <a:r>
              <a:rPr lang="en-US" dirty="0"/>
              <a:t>How does Code Optimizations help customers?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4B227-E041-7F07-DA5A-81301EA2A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Customers who use Code </a:t>
            </a:r>
            <a:r>
              <a:rPr lang="en-US" dirty="0">
                <a:solidFill>
                  <a:srgbClr val="212121"/>
                </a:solidFill>
                <a:latin typeface="Segoe UI" panose="020B0502040204020203" pitchFamily="34" charset="0"/>
              </a:rPr>
              <a:t>Optimizations find that it helps*:</a:t>
            </a:r>
          </a:p>
          <a:p>
            <a:pPr lvl="1"/>
            <a:r>
              <a:rPr lang="en-US" b="1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improve</a:t>
            </a:r>
            <a:r>
              <a:rPr lang="en-US" b="0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 user experience before it causes an incident (proactive)</a:t>
            </a:r>
          </a:p>
          <a:p>
            <a:pPr lvl="1"/>
            <a:r>
              <a:rPr lang="en-US" b="1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investigate</a:t>
            </a:r>
            <a:r>
              <a:rPr lang="en-US" b="0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 an incident (reactive)</a:t>
            </a:r>
          </a:p>
          <a:p>
            <a:pPr lvl="1"/>
            <a:endParaRPr lang="en-US" dirty="0">
              <a:solidFill>
                <a:srgbClr val="212121"/>
              </a:solidFill>
              <a:latin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FAB68E-406E-F7B0-B107-1F0808A6332E}"/>
              </a:ext>
            </a:extLst>
          </p:cNvPr>
          <p:cNvSpPr txBox="1"/>
          <p:nvPr/>
        </p:nvSpPr>
        <p:spPr>
          <a:xfrm>
            <a:off x="783771" y="6487575"/>
            <a:ext cx="111646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* Based on Microsoft’s survey of current users. More than 50% of those who use code Optimizations use it proactively , 30% reactively.</a:t>
            </a:r>
            <a:endParaRPr lang="en-US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6DAE7E-AEB5-BCCD-60BF-35F2631CDBD5}"/>
              </a:ext>
            </a:extLst>
          </p:cNvPr>
          <p:cNvSpPr txBox="1"/>
          <p:nvPr/>
        </p:nvSpPr>
        <p:spPr>
          <a:xfrm>
            <a:off x="1073891" y="3594170"/>
            <a:ext cx="3411599" cy="147732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Just found out about the feature. I am basically done with my investigation and pretty much came up with the same results..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B64A9D-ECFC-C81F-2CC2-010B3FC5779A}"/>
              </a:ext>
            </a:extLst>
          </p:cNvPr>
          <p:cNvSpPr txBox="1"/>
          <p:nvPr/>
        </p:nvSpPr>
        <p:spPr>
          <a:xfrm>
            <a:off x="7514204" y="3677336"/>
            <a:ext cx="3446349" cy="92333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Another awesome feature! Insights continue to improve over time. Great job, team!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BE835B-187E-F987-1B7D-F5AF0002E697}"/>
              </a:ext>
            </a:extLst>
          </p:cNvPr>
          <p:cNvSpPr txBox="1"/>
          <p:nvPr/>
        </p:nvSpPr>
        <p:spPr>
          <a:xfrm>
            <a:off x="3248350" y="5198283"/>
            <a:ext cx="6095256" cy="923330"/>
          </a:xfrm>
          <a:prstGeom prst="rect">
            <a:avLst/>
          </a:prstGeom>
          <a:solidFill>
            <a:srgbClr val="FECD8F"/>
          </a:solidFill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Segoe UI" panose="020B0502040204020203" pitchFamily="34" charset="0"/>
              </a:rPr>
              <a:t>What you currently offer is excellent. It helps us find out which areas need optimization BEFORE it becomes a problem for our end users.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397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5279-2990-3421-1E16-3202EAD86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964E6-E7D3-8296-BCB1-3E50CA18C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/>
          <a:lstStyle/>
          <a:p>
            <a:r>
              <a:rPr lang="en-US" dirty="0"/>
              <a:t>Quick overview</a:t>
            </a:r>
          </a:p>
        </p:txBody>
      </p:sp>
    </p:spTree>
    <p:extLst>
      <p:ext uri="{BB962C8B-B14F-4D97-AF65-F5344CB8AC3E}">
        <p14:creationId xmlns:p14="http://schemas.microsoft.com/office/powerpoint/2010/main" val="267442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>
            <a:normAutofit/>
          </a:bodyPr>
          <a:lstStyle/>
          <a:p>
            <a:r>
              <a:rPr lang="en-US" dirty="0"/>
              <a:t>How to Enable Code Optimizations?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4B227-E041-7F07-DA5A-81301EA2A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5623"/>
            <a:ext cx="10972800" cy="500380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Make sure you: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Connect your app to Application Insights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Enable Application Insights Profiler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Verify that Application Insights Profiler is collecting profiles</a:t>
            </a:r>
          </a:p>
          <a:p>
            <a:r>
              <a:rPr lang="en-US" dirty="0"/>
              <a:t>Supported platforms (as of November 2023)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/>
              <a:t>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1600" dirty="0"/>
              <a:t>Source </a:t>
            </a:r>
            <a:r>
              <a:rPr lang="en-US" sz="1600" dirty="0">
                <a:hlinkClick r:id="rId2"/>
              </a:rPr>
              <a:t>https://learn.microsoft.com/azure/azure-monitor/profiler/profiler-overview</a:t>
            </a:r>
            <a:r>
              <a:rPr lang="en-US" sz="1600" dirty="0"/>
              <a:t> </a:t>
            </a:r>
          </a:p>
          <a:p>
            <a:pPr marL="457200" lvl="1" indent="0">
              <a:buNone/>
            </a:pPr>
            <a:endParaRPr lang="en-US" sz="1600" dirty="0"/>
          </a:p>
          <a:p>
            <a:r>
              <a:rPr lang="en-US" dirty="0"/>
              <a:t>Documentation </a:t>
            </a:r>
            <a:r>
              <a:rPr lang="en-US" dirty="0">
                <a:hlinkClick r:id="rId3"/>
              </a:rPr>
              <a:t>aka.ms/</a:t>
            </a:r>
            <a:r>
              <a:rPr lang="en-US" dirty="0" err="1">
                <a:hlinkClick r:id="rId3"/>
              </a:rPr>
              <a:t>CodeOptimizationsTroubleshooting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38CF468-478A-7D86-9942-2B72DE365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635289"/>
              </p:ext>
            </p:extLst>
          </p:nvPr>
        </p:nvGraphicFramePr>
        <p:xfrm>
          <a:off x="1040019" y="3821489"/>
          <a:ext cx="7030554" cy="1922780"/>
        </p:xfrm>
        <a:graphic>
          <a:graphicData uri="http://schemas.openxmlformats.org/drawingml/2006/table">
            <a:tbl>
              <a:tblPr firstRow="1" firstCol="1" bandRow="1"/>
              <a:tblGrid>
                <a:gridCol w="4438430">
                  <a:extLst>
                    <a:ext uri="{9D8B030D-6E8A-4147-A177-3AD203B41FA5}">
                      <a16:colId xmlns:a16="http://schemas.microsoft.com/office/drawing/2014/main" val="2721254020"/>
                    </a:ext>
                  </a:extLst>
                </a:gridCol>
                <a:gridCol w="1212574">
                  <a:extLst>
                    <a:ext uri="{9D8B030D-6E8A-4147-A177-3AD203B41FA5}">
                      <a16:colId xmlns:a16="http://schemas.microsoft.com/office/drawing/2014/main" val="1018411467"/>
                    </a:ext>
                  </a:extLst>
                </a:gridCol>
                <a:gridCol w="1379550">
                  <a:extLst>
                    <a:ext uri="{9D8B030D-6E8A-4147-A177-3AD203B41FA5}">
                      <a16:colId xmlns:a16="http://schemas.microsoft.com/office/drawing/2014/main" val="11147961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b="1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Compute platform</a:t>
                      </a:r>
                      <a:endParaRPr lang="en-US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b="1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.NET (&gt;= 4.6)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b="1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.NET Core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08129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u="sng" kern="100">
                          <a:solidFill>
                            <a:srgbClr val="0000FF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  <a:hlinkClick r:id="rId4"/>
                        </a:rPr>
                        <a:t>Azure App Service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65117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u="sng" kern="100" dirty="0">
                          <a:solidFill>
                            <a:srgbClr val="0000FF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  <a:hlinkClick r:id="rId5"/>
                        </a:rPr>
                        <a:t>Azure Virtual Machines and Virtual Machine Scale Sets for Windows</a:t>
                      </a:r>
                      <a:endParaRPr lang="en-US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14952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u="sng" kern="100">
                          <a:solidFill>
                            <a:srgbClr val="0000FF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  <a:hlinkClick r:id="rId6"/>
                        </a:rPr>
                        <a:t>Azure Virtual Machines and Virtual Machine Scale Sets for Linux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30396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u="sng" kern="100">
                          <a:solidFill>
                            <a:srgbClr val="0000FF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  <a:hlinkClick r:id="rId7"/>
                        </a:rPr>
                        <a:t>Azure Cloud Services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8061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u="sng" kern="100">
                          <a:solidFill>
                            <a:srgbClr val="0000FF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  <a:hlinkClick r:id="rId8"/>
                        </a:rPr>
                        <a:t>Azure Container Instances for Windows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1912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u="sng" kern="100">
                          <a:solidFill>
                            <a:srgbClr val="0000FF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  <a:hlinkClick r:id="rId8"/>
                        </a:rPr>
                        <a:t>Azure Container Instances for Linux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07799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Kubernetes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81279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u="sng" kern="100">
                          <a:solidFill>
                            <a:srgbClr val="0000FF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  <a:hlinkClick r:id="rId9"/>
                        </a:rPr>
                        <a:t>Azure Functions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3248556"/>
                  </a:ext>
                </a:extLst>
              </a:tr>
              <a:tr h="914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u="sng" kern="100" dirty="0">
                          <a:solidFill>
                            <a:srgbClr val="0000FF"/>
                          </a:solidFill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  <a:hlinkClick r:id="rId10"/>
                        </a:rPr>
                        <a:t>Azure Service Fabric</a:t>
                      </a:r>
                      <a:endParaRPr lang="en-US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9525" marR="9525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979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203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5279-2990-3421-1E16-3202EAD86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/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964E6-E7D3-8296-BCB1-3E50CA18C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/>
          <a:lstStyle/>
          <a:p>
            <a:r>
              <a:rPr lang="en-US" dirty="0"/>
              <a:t>Enabling Code Optimizations for App Service</a:t>
            </a:r>
          </a:p>
        </p:txBody>
      </p:sp>
    </p:spTree>
    <p:extLst>
      <p:ext uri="{BB962C8B-B14F-4D97-AF65-F5344CB8AC3E}">
        <p14:creationId xmlns:p14="http://schemas.microsoft.com/office/powerpoint/2010/main" val="84015535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1a19d03a-48bc-4359-8038-5b5f6d5847c3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0</TotalTime>
  <Words>592</Words>
  <Application>Microsoft Office PowerPoint</Application>
  <PresentationFormat>Widescreen</PresentationFormat>
  <Paragraphs>109</Paragraphs>
  <Slides>13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Segoe UI</vt:lpstr>
      <vt:lpstr>Space Grotesk Medium</vt:lpstr>
      <vt:lpstr>Open Sans</vt:lpstr>
      <vt:lpstr>Calibri</vt:lpstr>
      <vt:lpstr>Arial</vt:lpstr>
      <vt:lpstr>1_Office Theme</vt:lpstr>
      <vt:lpstr>PowerPoint Presentation</vt:lpstr>
      <vt:lpstr>Learn how to improve .NET application performance, leveraging Azure Code Optimizations</vt:lpstr>
      <vt:lpstr>Agenda</vt:lpstr>
      <vt:lpstr>Where can Code Optimizations help?</vt:lpstr>
      <vt:lpstr>What is Code Optimizations?</vt:lpstr>
      <vt:lpstr>How does Code Optimizations help customers?</vt:lpstr>
      <vt:lpstr>1st Demo</vt:lpstr>
      <vt:lpstr>How to Enable Code Optimizations?</vt:lpstr>
      <vt:lpstr>2nd Demo</vt:lpstr>
      <vt:lpstr>Code Optimizations Extension (Preview) for VS Code</vt:lpstr>
      <vt:lpstr>3rd Demo</vt:lpstr>
      <vt:lpstr>Summary and Next Steps</vt:lpstr>
      <vt:lpstr>Download .NET 8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2023-12-09T00:02:01Z</dcterms:created>
  <dcterms:modified xsi:type="dcterms:W3CDTF">2023-12-09T00:02:33Z</dcterms:modified>
</cp:coreProperties>
</file>

<file path=docProps/thumbnail.jpeg>
</file>